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2" r:id="rId2"/>
    <p:sldId id="377" r:id="rId3"/>
    <p:sldId id="433" r:id="rId4"/>
    <p:sldId id="462" r:id="rId5"/>
    <p:sldId id="461" r:id="rId6"/>
    <p:sldId id="440" r:id="rId7"/>
    <p:sldId id="420" r:id="rId8"/>
    <p:sldId id="423" r:id="rId9"/>
  </p:sldIdLst>
  <p:sldSz cx="9144000" cy="6858000" type="screen4x3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0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afp01\brugerdata\clhe\Skabeloner\TAl%20til%20pr&#230;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afp01.local.energidanmark.dk\afdelingsdata\S&#230;lgere\KUNDER\5606240%20Mejeriforeningen\Data%20til%20graf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'Ark1'!$A$36:$A$42</c:f>
              <c:strCache>
                <c:ptCount val="7"/>
                <c:pt idx="0">
                  <c:v>Rådgivning</c:v>
                </c:pt>
                <c:pt idx="1">
                  <c:v>Fee</c:v>
                </c:pt>
                <c:pt idx="2">
                  <c:v>Elpris</c:v>
                </c:pt>
                <c:pt idx="3">
                  <c:v>Møder</c:v>
                </c:pt>
                <c:pt idx="4">
                  <c:v>Rapportering og overvågning</c:v>
                </c:pt>
                <c:pt idx="5">
                  <c:v>Tilgængelighed, fleksibilitet</c:v>
                </c:pt>
                <c:pt idx="6">
                  <c:v>Individuel fakturering</c:v>
                </c:pt>
              </c:strCache>
            </c:strRef>
          </c:cat>
          <c:val>
            <c:numRef>
              <c:f>'Ark1'!$B$36:$B$42</c:f>
              <c:numCache>
                <c:formatCode>0.00%</c:formatCode>
                <c:ptCount val="7"/>
                <c:pt idx="0" formatCode="0%">
                  <c:v>0.5</c:v>
                </c:pt>
                <c:pt idx="1">
                  <c:v>0.01</c:v>
                </c:pt>
                <c:pt idx="2" formatCode="0%">
                  <c:v>0.2</c:v>
                </c:pt>
                <c:pt idx="3" formatCode="0%">
                  <c:v>0.08</c:v>
                </c:pt>
                <c:pt idx="4" formatCode="0%">
                  <c:v>0.09</c:v>
                </c:pt>
                <c:pt idx="5" formatCode="0%">
                  <c:v>0.08</c:v>
                </c:pt>
                <c:pt idx="6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8-4B40-80E3-AFC34B438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85581585394193E-2"/>
          <c:y val="5.2687187760615463E-2"/>
          <c:w val="0.6852702986047351"/>
          <c:h val="0.88170412143749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Spot øre pr kwh</c:v>
                </c:pt>
              </c:strCache>
            </c:strRef>
          </c:tx>
          <c:marker>
            <c:symbol val="none"/>
          </c:marker>
          <c:xVal>
            <c:numRef>
              <c:f>'Ark1'!$A$2:$A$8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'Ark1'!$B$2:$B$8</c:f>
              <c:numCache>
                <c:formatCode>General</c:formatCode>
                <c:ptCount val="7"/>
                <c:pt idx="0">
                  <c:v>20.555</c:v>
                </c:pt>
                <c:pt idx="1">
                  <c:v>23.079000000000001</c:v>
                </c:pt>
                <c:pt idx="2">
                  <c:v>33.531999999999996</c:v>
                </c:pt>
                <c:pt idx="3">
                  <c:v>29.439</c:v>
                </c:pt>
                <c:pt idx="4">
                  <c:v>19.318000000000001</c:v>
                </c:pt>
                <c:pt idx="5">
                  <c:v>67.5</c:v>
                </c:pt>
                <c:pt idx="6">
                  <c:v>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DE-4EDB-B77C-961F269035C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Fastpris øre pr kwh</c:v>
                </c:pt>
              </c:strCache>
            </c:strRef>
          </c:tx>
          <c:marker>
            <c:symbol val="none"/>
          </c:marker>
          <c:xVal>
            <c:numRef>
              <c:f>'Ark1'!$A$2:$A$8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'Ark1'!$C$2:$C$8</c:f>
              <c:numCache>
                <c:formatCode>General</c:formatCode>
                <c:ptCount val="7"/>
                <c:pt idx="0">
                  <c:v>19.041</c:v>
                </c:pt>
                <c:pt idx="1">
                  <c:v>15.855</c:v>
                </c:pt>
                <c:pt idx="2">
                  <c:v>18.675000000000001</c:v>
                </c:pt>
                <c:pt idx="3">
                  <c:v>18.675000000000001</c:v>
                </c:pt>
                <c:pt idx="4">
                  <c:v>23.56</c:v>
                </c:pt>
                <c:pt idx="5">
                  <c:v>35.168499999999995</c:v>
                </c:pt>
                <c:pt idx="6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DE-4EDB-B77C-961F26903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09920"/>
        <c:axId val="59408384"/>
      </c:scatterChart>
      <c:valAx>
        <c:axId val="5940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408384"/>
        <c:crosses val="autoZero"/>
        <c:crossBetween val="midCat"/>
      </c:valAx>
      <c:valAx>
        <c:axId val="5940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4099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0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70941" y="3"/>
            <a:ext cx="3037840" cy="464820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8C7E2964-C7C7-4FC4-B2FD-E10C62B9F266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8829976"/>
            <a:ext cx="3037840" cy="464820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70941" y="8829976"/>
            <a:ext cx="3037840" cy="464820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A02D4078-4379-43A1-A661-A45DFE39889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39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038331" cy="46474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70441" y="5"/>
            <a:ext cx="3038331" cy="46474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BCDCAA6A-6CE0-46BC-AD19-B9BE12B9017E}" type="datetimeFigureOut">
              <a:rPr lang="da-DK" smtClean="0"/>
              <a:t>23-03-2022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1532" y="4415828"/>
            <a:ext cx="5607338" cy="4182712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8830177"/>
            <a:ext cx="3038331" cy="46474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70441" y="8830177"/>
            <a:ext cx="3038331" cy="46474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CC9A9D07-AA0D-40C7-98B0-7843E37C2F9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79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61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4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68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 - overskrift -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3574" y="484232"/>
            <a:ext cx="6778657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74" y="2025134"/>
            <a:ext cx="7063335" cy="4441397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0BB3-C1BB-40D3-8AF8-6DD8351D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06-12-2012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Rigtrup</a:t>
            </a:r>
          </a:p>
        </p:txBody>
      </p:sp>
    </p:spTree>
    <p:extLst>
      <p:ext uri="{BB962C8B-B14F-4D97-AF65-F5344CB8AC3E}">
        <p14:creationId xmlns:p14="http://schemas.microsoft.com/office/powerpoint/2010/main" val="387588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 -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3200395"/>
            <a:ext cx="7067550" cy="586154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3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1" y="3727211"/>
            <a:ext cx="7067550" cy="151257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3400" b="0" i="0" cap="all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FontTx/>
              <a:buNone/>
              <a:defRPr sz="2400" b="1" i="0" cap="all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 b="1" i="0" cap="all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 b="1" i="0" cap="all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 b="1" i="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640668" y="1565652"/>
            <a:ext cx="1506864" cy="25360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27882DB4-67F6-4694-AD58-2D01E002FB1D}" type="datetime3">
              <a:rPr lang="da-DK" smtClean="0"/>
              <a:pPr/>
              <a:t>23.03.2022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6799" y="665286"/>
            <a:ext cx="1238400" cy="58752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6F6F6F"/>
                </a:solidFill>
                <a:latin typeface="Franklin Gothic Book" panose="020B0503020102020204" pitchFamily="34" charset="0"/>
              </a:defRPr>
            </a:lvl1pPr>
          </a:lstStyle>
          <a:p>
            <a:fld id="{7FF15BBB-C170-D540-A545-2CBEE98493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9288" y="1788271"/>
            <a:ext cx="1526181" cy="23686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Navn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3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7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8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44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4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44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86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70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3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 b="10209"/>
          <a:stretch/>
        </p:blipFill>
        <p:spPr>
          <a:xfrm>
            <a:off x="0" y="-99392"/>
            <a:ext cx="9144000" cy="1172094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EA72-86E6-4723-96C1-8013BD26E643}" type="datetimeFigureOut">
              <a:rPr lang="da-DK" smtClean="0"/>
              <a:pPr/>
              <a:t>23-03-2022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FF501-3DF1-445C-BA70-F449DF5141C9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888"/>
            <a:ext cx="2224311" cy="3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Franklin Gothic Book" panose="020B0503020102020204" pitchFamily="34" charset="0"/>
              </a:rPr>
              <a:t>År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OVERSKRIFT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8C5F0C-45B9-4B49-BE0A-2A22C4CB15CD}" type="datetime3">
              <a:rPr lang="da-DK" smtClean="0">
                <a:latin typeface="Franklin Gothic Book" panose="020B0503020102020204" pitchFamily="34" charset="0"/>
              </a:rPr>
              <a:t>23.03.2022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639288" y="1788271"/>
            <a:ext cx="1526181" cy="236864"/>
          </a:xfrm>
        </p:spPr>
        <p:txBody>
          <a:bodyPr/>
          <a:lstStyle/>
          <a:p>
            <a:r>
              <a:rPr lang="en-US" dirty="0" err="1">
                <a:latin typeface="Franklin Gothic Book" panose="020B0503020102020204" pitchFamily="34" charset="0"/>
              </a:rPr>
              <a:t>Navn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BBB-C170-D540-A545-2CBEE98493D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511" y="-306593"/>
            <a:ext cx="10944993" cy="7164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082" y="1319123"/>
            <a:ext cx="354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Franklin Gothic Book" panose="020B0503020102020204" pitchFamily="34" charset="0"/>
              </a:rPr>
              <a:t>Priser Mejeriforeningen</a:t>
            </a:r>
            <a:br>
              <a:rPr lang="da-DK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da-DK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Franklin Gothic Book" panose="020B0503020102020204" pitchFamily="34" charset="0"/>
              </a:rPr>
              <a:t>Claus Holck Hertz</a:t>
            </a:r>
            <a:br>
              <a:rPr lang="da-DK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da-DK" dirty="0">
                <a:solidFill>
                  <a:schemeClr val="bg1"/>
                </a:solidFill>
                <a:latin typeface="Franklin Gothic Book" panose="020B0503020102020204" pitchFamily="34" charset="0"/>
              </a:rPr>
              <a:t>Senior Energy </a:t>
            </a:r>
            <a:r>
              <a:rPr lang="da-DK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Risk</a:t>
            </a:r>
            <a:r>
              <a:rPr lang="da-DK" dirty="0">
                <a:solidFill>
                  <a:schemeClr val="bg1"/>
                </a:solidFill>
                <a:latin typeface="Franklin Gothic Book" panose="020B0503020102020204" pitchFamily="34" charset="0"/>
              </a:rPr>
              <a:t> Advisor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93" y="6072968"/>
            <a:ext cx="2116609" cy="4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731477" y="4287839"/>
            <a:ext cx="334108" cy="465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0"/>
          <a:stretch/>
        </p:blipFill>
        <p:spPr>
          <a:xfrm>
            <a:off x="168939" y="1365625"/>
            <a:ext cx="883374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81686" y="1412875"/>
            <a:ext cx="6595114" cy="2200275"/>
            <a:chOff x="1306" y="527"/>
            <a:chExt cx="4155" cy="1386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306" y="527"/>
              <a:ext cx="40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a-DK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Valgkriterier: </a:t>
              </a:r>
              <a:r>
                <a:rPr lang="da-DK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Hvad ligges der vægt på i forbindelse med et samarbejde</a:t>
              </a:r>
              <a:endParaRPr lang="da-DK" dirty="0"/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3139" y="1661"/>
              <a:ext cx="2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da-DK" sz="2000" dirty="0"/>
            </a:p>
          </p:txBody>
        </p:sp>
      </p:grp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1339374" y="1998662"/>
          <a:ext cx="6428313" cy="404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/>
          <p:cNvSpPr/>
          <p:nvPr/>
        </p:nvSpPr>
        <p:spPr>
          <a:xfrm>
            <a:off x="490194" y="5293150"/>
            <a:ext cx="8286161" cy="108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i="1" dirty="0">
                <a:solidFill>
                  <a:schemeClr val="tx1"/>
                </a:solidFill>
              </a:rPr>
              <a:t>Vi bliver typisk valgt som leverandør, fordi større kunder i højere grad efterspørger rådgivning til håndtering af risikoen, kombineret med at vi leverer et skarpt </a:t>
            </a:r>
            <a:r>
              <a:rPr lang="da-DK" b="1" i="1" dirty="0" err="1">
                <a:solidFill>
                  <a:schemeClr val="tx1"/>
                </a:solidFill>
              </a:rPr>
              <a:t>fee</a:t>
            </a:r>
            <a:r>
              <a:rPr lang="da-DK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98" y="651613"/>
            <a:ext cx="6038864" cy="61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891155" y="3213100"/>
            <a:ext cx="36856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2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81686" y="1352920"/>
            <a:ext cx="404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a-D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Risiko i markedet, Priselementer, </a:t>
            </a:r>
            <a:r>
              <a:rPr lang="da-DK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da-D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115952"/>
            <a:ext cx="7822629" cy="41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51029" y="6273209"/>
            <a:ext cx="7824062" cy="46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da-DK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Udfald på 22 øre i risiko på enkelt </a:t>
            </a:r>
            <a:r>
              <a:rPr lang="da-DK" i="1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elår</a:t>
            </a:r>
            <a:r>
              <a:rPr lang="da-DK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1 øre for Mejeriforeningen betyder kr. 370.000  </a:t>
            </a:r>
            <a:endParaRPr lang="da-DK" sz="1600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da-DK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731477" y="4287839"/>
            <a:ext cx="334108" cy="465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2" name="Rektangel 1"/>
          <p:cNvSpPr/>
          <p:nvPr/>
        </p:nvSpPr>
        <p:spPr>
          <a:xfrm>
            <a:off x="490194" y="1366887"/>
            <a:ext cx="8286161" cy="108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”Det handler om strategi” </a:t>
            </a:r>
          </a:p>
          <a:p>
            <a:pPr algn="ctr"/>
            <a:r>
              <a:rPr lang="da-DK" b="1" i="1" dirty="0">
                <a:solidFill>
                  <a:schemeClr val="tx1"/>
                </a:solidFill>
              </a:rPr>
              <a:t>Synergien mellem en virksomheds behov for styring af risiko overfor</a:t>
            </a:r>
          </a:p>
          <a:p>
            <a:pPr algn="ctr"/>
            <a:r>
              <a:rPr lang="da-DK" b="1" i="1" dirty="0">
                <a:solidFill>
                  <a:schemeClr val="tx1"/>
                </a:solidFill>
              </a:rPr>
              <a:t>udsigterne i markedet</a:t>
            </a:r>
          </a:p>
          <a:p>
            <a:pPr algn="ctr"/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90193" y="2810759"/>
            <a:ext cx="8286161" cy="108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16657" y="2827455"/>
            <a:ext cx="7169921" cy="128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a-DK" u="sng" dirty="0">
                <a:solidFill>
                  <a:schemeClr val="tx1"/>
                </a:solidFill>
              </a:rPr>
              <a:t>Aktuel strategi:</a:t>
            </a:r>
          </a:p>
          <a:p>
            <a:r>
              <a:rPr lang="da-DK" dirty="0">
                <a:solidFill>
                  <a:schemeClr val="tx1"/>
                </a:solidFill>
              </a:rPr>
              <a:t>-</a:t>
            </a:r>
            <a:r>
              <a:rPr lang="da-DK" dirty="0" err="1">
                <a:solidFill>
                  <a:schemeClr val="tx1"/>
                </a:solidFill>
              </a:rPr>
              <a:t>Hedgestrategi</a:t>
            </a:r>
            <a:r>
              <a:rPr lang="da-DK" dirty="0">
                <a:solidFill>
                  <a:schemeClr val="tx1"/>
                </a:solidFill>
              </a:rPr>
              <a:t> i flere bidder for at sprede risikoen i indkøbet. </a:t>
            </a:r>
          </a:p>
          <a:p>
            <a:r>
              <a:rPr lang="da-DK" dirty="0">
                <a:solidFill>
                  <a:schemeClr val="tx1"/>
                </a:solidFill>
              </a:rPr>
              <a:t>-Fastpris i leveringsåret, såfremt det har været attraktivt at </a:t>
            </a:r>
            <a:r>
              <a:rPr lang="da-DK" dirty="0" err="1">
                <a:solidFill>
                  <a:schemeClr val="tx1"/>
                </a:solidFill>
              </a:rPr>
              <a:t>hedge</a:t>
            </a:r>
            <a:r>
              <a:rPr lang="da-DK" dirty="0">
                <a:solidFill>
                  <a:schemeClr val="tx1"/>
                </a:solidFill>
              </a:rPr>
              <a:t>, alternativt spot.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B6796C0-908B-4A8D-BD13-5E8767C5CA98}"/>
              </a:ext>
            </a:extLst>
          </p:cNvPr>
          <p:cNvSpPr/>
          <p:nvPr/>
        </p:nvSpPr>
        <p:spPr>
          <a:xfrm>
            <a:off x="606933" y="4776865"/>
            <a:ext cx="8286161" cy="108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”Det handler om strategi” </a:t>
            </a:r>
          </a:p>
          <a:p>
            <a:pPr algn="ctr"/>
            <a:r>
              <a:rPr lang="da-DK" b="1" i="1" dirty="0">
                <a:solidFill>
                  <a:schemeClr val="tx1"/>
                </a:solidFill>
              </a:rPr>
              <a:t>Hvordan er det så gået med den strategi?</a:t>
            </a:r>
          </a:p>
          <a:p>
            <a:pPr algn="ctr"/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926" y="1206631"/>
            <a:ext cx="8455843" cy="66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</a:t>
            </a:r>
            <a:r>
              <a:rPr lang="en-US" dirty="0" err="1">
                <a:solidFill>
                  <a:schemeClr val="tx1"/>
                </a:solidFill>
              </a:rPr>
              <a:t>Spot</a:t>
            </a:r>
            <a:r>
              <a:rPr lang="en-US" dirty="0">
                <a:solidFill>
                  <a:schemeClr val="tx1"/>
                </a:solidFill>
              </a:rPr>
              <a:t> VS </a:t>
            </a:r>
            <a:r>
              <a:rPr lang="en-US" dirty="0" err="1">
                <a:solidFill>
                  <a:schemeClr val="tx1"/>
                </a:solidFill>
              </a:rPr>
              <a:t>Fastpris</a:t>
            </a:r>
            <a:r>
              <a:rPr lang="en-US" dirty="0">
                <a:solidFill>
                  <a:schemeClr val="tx1"/>
                </a:solidFill>
              </a:rPr>
              <a:t> Track-record.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303956"/>
              </p:ext>
            </p:extLst>
          </p:nvPr>
        </p:nvGraphicFramePr>
        <p:xfrm>
          <a:off x="587354" y="1769932"/>
          <a:ext cx="6696076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69A97BC-9BA5-4149-9936-BC950ECF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28366"/>
              </p:ext>
            </p:extLst>
          </p:nvPr>
        </p:nvGraphicFramePr>
        <p:xfrm>
          <a:off x="6032369" y="5074534"/>
          <a:ext cx="28194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381863959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84659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4619098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Spot øre pr kwh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Fastpris øre pr kwh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958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20,555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19,041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424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23,079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15,855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4001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33,532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18,675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476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29,439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18,675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5417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2020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19,318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23,56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1196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2021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65,5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35,1685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7702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2022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88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37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832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3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926" y="1206631"/>
            <a:ext cx="8455843" cy="66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</a:t>
            </a:r>
            <a:r>
              <a:rPr lang="en-US" dirty="0" err="1">
                <a:solidFill>
                  <a:schemeClr val="tx1"/>
                </a:solidFill>
              </a:rPr>
              <a:t>Økonomi</a:t>
            </a:r>
            <a:r>
              <a:rPr lang="en-US" dirty="0">
                <a:solidFill>
                  <a:schemeClr val="tx1"/>
                </a:solidFill>
              </a:rPr>
              <a:t>, Track-record.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737647" y="1747156"/>
            <a:ext cx="7772400" cy="4816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2016: 32 mil kwh </a:t>
            </a:r>
            <a:r>
              <a:rPr lang="en-US" sz="1400" dirty="0" err="1">
                <a:solidFill>
                  <a:schemeClr val="tx1"/>
                </a:solidFill>
              </a:rPr>
              <a:t>årligt</a:t>
            </a:r>
            <a:r>
              <a:rPr lang="en-US" sz="1400" dirty="0">
                <a:solidFill>
                  <a:schemeClr val="tx1"/>
                </a:solidFill>
              </a:rPr>
              <a:t>*(20,555-19,041) = 1,514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Besparelse</a:t>
            </a:r>
            <a:r>
              <a:rPr lang="en-US" sz="1400" dirty="0">
                <a:solidFill>
                  <a:schemeClr val="tx1"/>
                </a:solidFill>
              </a:rPr>
              <a:t>: 1,514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kwh*32 mil kwh = </a:t>
            </a:r>
            <a:r>
              <a:rPr lang="en-US" sz="1400" dirty="0" err="1">
                <a:solidFill>
                  <a:schemeClr val="tx1"/>
                </a:solidFill>
              </a:rPr>
              <a:t>kr</a:t>
            </a:r>
            <a:r>
              <a:rPr lang="en-US" sz="1400" dirty="0">
                <a:solidFill>
                  <a:schemeClr val="tx1"/>
                </a:solidFill>
              </a:rPr>
              <a:t> 484.484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2017: 32 mil kwh </a:t>
            </a:r>
            <a:r>
              <a:rPr lang="en-US" sz="1400" dirty="0" err="1">
                <a:solidFill>
                  <a:schemeClr val="tx1"/>
                </a:solidFill>
              </a:rPr>
              <a:t>årligt</a:t>
            </a:r>
            <a:r>
              <a:rPr lang="en-US" sz="1400" dirty="0">
                <a:solidFill>
                  <a:schemeClr val="tx1"/>
                </a:solidFill>
              </a:rPr>
              <a:t>*(23,079-15,855) = 7,224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Besparelse</a:t>
            </a:r>
            <a:r>
              <a:rPr lang="en-US" sz="1400" dirty="0">
                <a:solidFill>
                  <a:schemeClr val="tx1"/>
                </a:solidFill>
              </a:rPr>
              <a:t>: 7,224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kwh*32 mil kwh = </a:t>
            </a:r>
            <a:r>
              <a:rPr lang="en-US" sz="1400" dirty="0" err="1">
                <a:solidFill>
                  <a:schemeClr val="tx1"/>
                </a:solidFill>
              </a:rPr>
              <a:t>kr</a:t>
            </a:r>
            <a:r>
              <a:rPr lang="en-US" sz="1400" dirty="0">
                <a:solidFill>
                  <a:schemeClr val="tx1"/>
                </a:solidFill>
              </a:rPr>
              <a:t> 2.311.680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2018: 32 mil kwh </a:t>
            </a:r>
            <a:r>
              <a:rPr lang="en-US" sz="1400" dirty="0" err="1">
                <a:solidFill>
                  <a:schemeClr val="tx1"/>
                </a:solidFill>
              </a:rPr>
              <a:t>årligt</a:t>
            </a:r>
            <a:r>
              <a:rPr lang="en-US" sz="1400" dirty="0">
                <a:solidFill>
                  <a:schemeClr val="tx1"/>
                </a:solidFill>
              </a:rPr>
              <a:t>*(33,532-18,675) = 14,857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Besparelse</a:t>
            </a:r>
            <a:r>
              <a:rPr lang="en-US" sz="1400" dirty="0">
                <a:solidFill>
                  <a:schemeClr val="tx1"/>
                </a:solidFill>
              </a:rPr>
              <a:t>: 14,857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kwh*32 mil kwh = </a:t>
            </a:r>
            <a:r>
              <a:rPr lang="en-US" sz="1400" dirty="0" err="1">
                <a:solidFill>
                  <a:schemeClr val="tx1"/>
                </a:solidFill>
              </a:rPr>
              <a:t>kr</a:t>
            </a:r>
            <a:r>
              <a:rPr lang="en-US" sz="1400" dirty="0">
                <a:solidFill>
                  <a:schemeClr val="tx1"/>
                </a:solidFill>
              </a:rPr>
              <a:t> 4.754.240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2019: 37 mil kwh </a:t>
            </a:r>
            <a:r>
              <a:rPr lang="en-US" sz="1400" dirty="0" err="1">
                <a:solidFill>
                  <a:schemeClr val="tx1"/>
                </a:solidFill>
              </a:rPr>
              <a:t>årligt</a:t>
            </a:r>
            <a:r>
              <a:rPr lang="en-US" sz="1400" dirty="0">
                <a:solidFill>
                  <a:schemeClr val="tx1"/>
                </a:solidFill>
              </a:rPr>
              <a:t>*(28,7-18,675) = 10,025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Besparelse</a:t>
            </a:r>
            <a:r>
              <a:rPr lang="en-US" sz="1400" dirty="0">
                <a:solidFill>
                  <a:schemeClr val="tx1"/>
                </a:solidFill>
              </a:rPr>
              <a:t>: 10,025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kwh*37 mil kwh = </a:t>
            </a:r>
            <a:r>
              <a:rPr lang="en-US" sz="1400" dirty="0" err="1">
                <a:solidFill>
                  <a:schemeClr val="tx1"/>
                </a:solidFill>
              </a:rPr>
              <a:t>kr</a:t>
            </a:r>
            <a:r>
              <a:rPr lang="en-US" sz="1400" dirty="0">
                <a:solidFill>
                  <a:schemeClr val="tx1"/>
                </a:solidFill>
              </a:rPr>
              <a:t> 3.709.250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2020: 37 mil kwh </a:t>
            </a:r>
            <a:r>
              <a:rPr lang="en-US" sz="1400" dirty="0" err="1">
                <a:solidFill>
                  <a:schemeClr val="tx1"/>
                </a:solidFill>
              </a:rPr>
              <a:t>årligt</a:t>
            </a:r>
            <a:r>
              <a:rPr lang="en-US" sz="1400" dirty="0">
                <a:solidFill>
                  <a:schemeClr val="tx1"/>
                </a:solidFill>
              </a:rPr>
              <a:t>*(19,318-22,352) = -3,034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Besparelse</a:t>
            </a:r>
            <a:r>
              <a:rPr lang="en-US" sz="1400" dirty="0">
                <a:solidFill>
                  <a:schemeClr val="tx1"/>
                </a:solidFill>
              </a:rPr>
              <a:t>: -3,034 </a:t>
            </a:r>
            <a:r>
              <a:rPr lang="en-US" sz="1400" dirty="0" err="1">
                <a:solidFill>
                  <a:schemeClr val="tx1"/>
                </a:solidFill>
              </a:rPr>
              <a:t>øre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</a:t>
            </a:r>
            <a:r>
              <a:rPr lang="en-US" sz="1400" dirty="0">
                <a:solidFill>
                  <a:schemeClr val="tx1"/>
                </a:solidFill>
              </a:rPr>
              <a:t> kwh*32 mil kwh = </a:t>
            </a:r>
            <a:r>
              <a:rPr lang="en-US" sz="1400" dirty="0" err="1">
                <a:solidFill>
                  <a:schemeClr val="tx1"/>
                </a:solidFill>
              </a:rPr>
              <a:t>kr</a:t>
            </a:r>
            <a:r>
              <a:rPr lang="en-US" sz="1400" dirty="0">
                <a:solidFill>
                  <a:schemeClr val="tx1"/>
                </a:solidFill>
              </a:rPr>
              <a:t> -970.880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2021: 36 mil kwh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årligt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*(65,5-35,1685) = 30,33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øre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pr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	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Besparelse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: 30,33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øre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pr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kwh*36 mil kwh = kr. 10.918.800</a:t>
            </a:r>
          </a:p>
          <a:p>
            <a:endParaRPr lang="en-US" sz="14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2022: 37 mil kwh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årligt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*(88,00- 37,00) = 41,00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øre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pr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kwh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	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Besparelse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: 41,00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øre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1400" dirty="0" err="1">
                <a:solidFill>
                  <a:schemeClr val="tx1"/>
                </a:solidFill>
                <a:highlight>
                  <a:srgbClr val="00FF00"/>
                </a:highlight>
              </a:rPr>
              <a:t>pr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 kwh*37 mil kwh = kr. 15.170.000 ESTIMAT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err="1">
                <a:solidFill>
                  <a:schemeClr val="tx1"/>
                </a:solidFill>
              </a:rPr>
              <a:t>Totalt</a:t>
            </a:r>
            <a:r>
              <a:rPr lang="en-US" sz="1600" b="1" u="sng" dirty="0">
                <a:solidFill>
                  <a:schemeClr val="tx1"/>
                </a:solidFill>
              </a:rPr>
              <a:t>, </a:t>
            </a:r>
            <a:r>
              <a:rPr lang="en-US" sz="1600" b="1" u="sng" dirty="0" err="1">
                <a:solidFill>
                  <a:schemeClr val="tx1"/>
                </a:solidFill>
              </a:rPr>
              <a:t>historisk</a:t>
            </a:r>
            <a:r>
              <a:rPr lang="en-US" sz="1600" b="1" u="sng" dirty="0">
                <a:solidFill>
                  <a:schemeClr val="tx1"/>
                </a:solidFill>
              </a:rPr>
              <a:t> </a:t>
            </a:r>
            <a:r>
              <a:rPr lang="en-US" sz="1600" b="1" u="sng" dirty="0" err="1">
                <a:solidFill>
                  <a:schemeClr val="tx1"/>
                </a:solidFill>
              </a:rPr>
              <a:t>besparelse</a:t>
            </a:r>
            <a:r>
              <a:rPr lang="en-US" sz="1600" b="1" u="sng" dirty="0">
                <a:solidFill>
                  <a:schemeClr val="tx1"/>
                </a:solidFill>
              </a:rPr>
              <a:t> </a:t>
            </a:r>
            <a:r>
              <a:rPr lang="en-US" sz="1600" b="1" u="sng" dirty="0" err="1">
                <a:solidFill>
                  <a:schemeClr val="tx1"/>
                </a:solidFill>
              </a:rPr>
              <a:t>til</a:t>
            </a:r>
            <a:r>
              <a:rPr lang="en-US" sz="1600" b="1" u="sng" dirty="0">
                <a:solidFill>
                  <a:schemeClr val="tx1"/>
                </a:solidFill>
              </a:rPr>
              <a:t> </a:t>
            </a:r>
            <a:r>
              <a:rPr lang="en-US" sz="1600" b="1" u="sng" dirty="0" err="1">
                <a:solidFill>
                  <a:schemeClr val="tx1"/>
                </a:solidFill>
              </a:rPr>
              <a:t>dato</a:t>
            </a:r>
            <a:r>
              <a:rPr lang="en-US" sz="1600" b="1" u="sng" dirty="0">
                <a:solidFill>
                  <a:schemeClr val="tx1"/>
                </a:solidFill>
              </a:rPr>
              <a:t>:  kr. 36.377.574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387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Times New Roman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Energi Danmark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Louise Pedersen</dc:creator>
  <cp:lastModifiedBy>Claus Holck Hertz</cp:lastModifiedBy>
  <cp:revision>393</cp:revision>
  <cp:lastPrinted>2016-06-16T08:49:26Z</cp:lastPrinted>
  <dcterms:created xsi:type="dcterms:W3CDTF">2011-12-09T09:47:01Z</dcterms:created>
  <dcterms:modified xsi:type="dcterms:W3CDTF">2022-03-23T12:37:53Z</dcterms:modified>
</cp:coreProperties>
</file>